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ira Mono Medium" panose="020B0609050000020004" pitchFamily="49" charset="0"/>
      <p:regular r:id="rId18"/>
    </p:embeddedFont>
    <p:embeddedFont>
      <p:font typeface="Fira Sans" panose="020B0503050000020004" pitchFamily="34" charset="0"/>
      <p:regular r:id="rId19"/>
    </p:embeddedFont>
  </p:embeddedFont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47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942" y="812720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bg-BG" sz="6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Изграждане</a:t>
            </a:r>
            <a:endParaRPr lang="en-US" sz="6700" dirty="0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  <a:p>
            <a:pPr marL="0" indent="0">
              <a:lnSpc>
                <a:spcPts val="8350"/>
              </a:lnSpc>
              <a:buNone/>
            </a:pPr>
            <a:r>
              <a:rPr lang="en-US" sz="6700" dirty="0" err="1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на</a:t>
            </a:r>
            <a:r>
              <a:rPr lang="en-US" sz="6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 информационни системи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441633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Разработката на информационни системи (ИС) е ключова за планираната организационна промяна. Тя свързва технологиите със стратегическите бизнес цели. ИС позволяват на организациите да станат по-гъвкави и конкурентоспособни.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6CAB1-4629-4E87-9859-4B32E9F2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2869" y="7759017"/>
            <a:ext cx="3267531" cy="4001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5379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Заключение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3895606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Успешната разработка на системи създава гъвкави и стабилни решения. Те позволяват на организациите да процъфтяват в динамичната дигитална среда. Правилният подход води до дългосрочен растеж и адаптивност.</a:t>
            </a:r>
            <a:endParaRPr lang="en-US" sz="1900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2C547A-5B27-4E77-9B8C-379B32396562}"/>
              </a:ext>
            </a:extLst>
          </p:cNvPr>
          <p:cNvSpPr txBox="1"/>
          <p:nvPr/>
        </p:nvSpPr>
        <p:spPr>
          <a:xfrm>
            <a:off x="3607230" y="1983783"/>
            <a:ext cx="7260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chemeClr val="bg1"/>
                </a:solidFill>
              </a:rPr>
              <a:t>Благодаря за вниманието</a:t>
            </a:r>
            <a:r>
              <a:rPr lang="bg-BG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446BC-4CCC-4536-84DE-A5A08E72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764" y="7257914"/>
            <a:ext cx="312463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941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76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051" y="3564612"/>
            <a:ext cx="13058299" cy="1403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Системи за развитие и организационна промяна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051" y="5557838"/>
            <a:ext cx="505301" cy="505301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937617" y="5642015"/>
            <a:ext cx="2021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5904" y="5557838"/>
            <a:ext cx="347317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Преоценяване на целите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5904" y="6394252"/>
            <a:ext cx="3473172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Съгласуване на новите системи с бизнес стратегията.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3628" y="5557838"/>
            <a:ext cx="505301" cy="505301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5365194" y="5642015"/>
            <a:ext cx="2021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43481" y="5557838"/>
            <a:ext cx="347317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Организационна гъвкавост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43481" y="6394252"/>
            <a:ext cx="3473172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Адаптиране към пазарни промени без мащабно преструктуриране.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1205" y="5557838"/>
            <a:ext cx="505301" cy="505301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13" name="Text 10"/>
          <p:cNvSpPr/>
          <p:nvPr/>
        </p:nvSpPr>
        <p:spPr>
          <a:xfrm>
            <a:off x="9792772" y="5642015"/>
            <a:ext cx="2021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1058" y="5557838"/>
            <a:ext cx="347317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Подобряване вземането на решения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1058" y="6394252"/>
            <a:ext cx="3473172" cy="107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Предоставяне на управленски екип с практически идеи, базирани на данни.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63C936-5956-4F3F-9ABA-230E992AF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569" y="7735079"/>
            <a:ext cx="3267531" cy="40010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753" y="806768"/>
            <a:ext cx="7689294" cy="1298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Преработка на бизнес процесите (BPR)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14028" y="2417445"/>
            <a:ext cx="22860" cy="5005388"/>
          </a:xfrm>
          <a:prstGeom prst="roundRect">
            <a:avLst>
              <a:gd name="adj" fmla="val 136373"/>
            </a:avLst>
          </a:prstGeom>
          <a:solidFill>
            <a:srgbClr val="474748"/>
          </a:solidFill>
          <a:ln/>
        </p:spPr>
      </p:sp>
      <p:sp>
        <p:nvSpPr>
          <p:cNvPr id="5" name="Shape 2"/>
          <p:cNvSpPr/>
          <p:nvPr/>
        </p:nvSpPr>
        <p:spPr>
          <a:xfrm>
            <a:off x="6736378" y="2873454"/>
            <a:ext cx="727353" cy="22860"/>
          </a:xfrm>
          <a:prstGeom prst="roundRect">
            <a:avLst>
              <a:gd name="adj" fmla="val 136373"/>
            </a:avLst>
          </a:prstGeom>
          <a:solidFill>
            <a:srgbClr val="474748"/>
          </a:solidFill>
          <a:ln/>
        </p:spPr>
      </p:sp>
      <p:sp>
        <p:nvSpPr>
          <p:cNvPr id="6" name="Shape 3"/>
          <p:cNvSpPr/>
          <p:nvPr/>
        </p:nvSpPr>
        <p:spPr>
          <a:xfrm>
            <a:off x="6291679" y="2651165"/>
            <a:ext cx="467558" cy="46755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7" name="Text 4"/>
          <p:cNvSpPr/>
          <p:nvPr/>
        </p:nvSpPr>
        <p:spPr>
          <a:xfrm>
            <a:off x="6431935" y="2729032"/>
            <a:ext cx="18704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668458" y="2625209"/>
            <a:ext cx="4985861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Идентифициране на неефективности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68458" y="3074551"/>
            <a:ext cx="6234589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Подробно проучване на съществуващите работни процеси за откриване на проблемни области.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36378" y="4611172"/>
            <a:ext cx="727353" cy="22860"/>
          </a:xfrm>
          <a:prstGeom prst="roundRect">
            <a:avLst>
              <a:gd name="adj" fmla="val 136373"/>
            </a:avLst>
          </a:prstGeom>
          <a:solidFill>
            <a:srgbClr val="474748"/>
          </a:solidFill>
          <a:ln/>
        </p:spPr>
      </p:sp>
      <p:sp>
        <p:nvSpPr>
          <p:cNvPr id="11" name="Shape 8"/>
          <p:cNvSpPr/>
          <p:nvPr/>
        </p:nvSpPr>
        <p:spPr>
          <a:xfrm>
            <a:off x="6291679" y="4388882"/>
            <a:ext cx="467558" cy="46755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12" name="Text 9"/>
          <p:cNvSpPr/>
          <p:nvPr/>
        </p:nvSpPr>
        <p:spPr>
          <a:xfrm>
            <a:off x="6431935" y="4466749"/>
            <a:ext cx="18704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668458" y="4362926"/>
            <a:ext cx="389513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Интегриране на технологии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68458" y="4812268"/>
            <a:ext cx="6234589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Внедряване на AI, роботизирана автоматизация и облачни изчисления за по-интелигентни процеси.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36378" y="6348889"/>
            <a:ext cx="727353" cy="22860"/>
          </a:xfrm>
          <a:prstGeom prst="roundRect">
            <a:avLst>
              <a:gd name="adj" fmla="val 136373"/>
            </a:avLst>
          </a:prstGeom>
          <a:solidFill>
            <a:srgbClr val="474748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1679" y="6126599"/>
            <a:ext cx="467558" cy="467558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17" name="Text 14"/>
          <p:cNvSpPr/>
          <p:nvPr/>
        </p:nvSpPr>
        <p:spPr>
          <a:xfrm>
            <a:off x="6431935" y="6204466"/>
            <a:ext cx="18704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668458" y="6100643"/>
            <a:ext cx="296037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Фокус върху клиента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68458" y="6549985"/>
            <a:ext cx="6234589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Препроектиране на процесите с оглед на крайния потребител за по-добро удовлетворение.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3DE5A6-E21B-4BF6-8736-11A1E5FBA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2869" y="7744253"/>
            <a:ext cx="3267531" cy="40010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627" y="500182"/>
            <a:ext cx="7870746" cy="1137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Преглед на разработката на системи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7" y="1910001"/>
            <a:ext cx="909518" cy="14553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918" y="2091809"/>
            <a:ext cx="2273975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Системен анализ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918" y="2485073"/>
            <a:ext cx="668845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Събиране на изисквания и анализ на съществуващите системи.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7" y="3365302"/>
            <a:ext cx="909518" cy="14553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918" y="3547110"/>
            <a:ext cx="2273975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Системен дизайн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918" y="3940373"/>
            <a:ext cx="668845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Превръщане на изискванията в технически спецификации.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27" y="4820603"/>
            <a:ext cx="909518" cy="14553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918" y="5002411"/>
            <a:ext cx="2273975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Внедряване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918" y="5395674"/>
            <a:ext cx="668845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Програмиране, тестване и разгръщане на новата система.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27" y="6275903"/>
            <a:ext cx="909518" cy="14553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918" y="6457712"/>
            <a:ext cx="2273975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Поддръжка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918" y="6850975"/>
            <a:ext cx="668845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Осигуряване на функционалност и актуализации на системите.</a:t>
            </a:r>
            <a:endParaRPr lang="en-US" sz="1400" dirty="0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12300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Методологии за моделиране и проектиране на системи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372451"/>
            <a:ext cx="46291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Структурирани методологии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500503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Линеен подход с ясни етапи. Подходящ за големи проекти с дефинирани изисквания.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372451"/>
            <a:ext cx="574024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Обектно-ориентирани методологии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500503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Фокус върху преизползваеми "обекти". Идеални за сложни, динамични системи.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9DA04-7DE7-49EC-8142-726B4D308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869" y="7735079"/>
            <a:ext cx="3267531" cy="4001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676" y="825937"/>
            <a:ext cx="7781449" cy="1216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Алтернативни подходи за изграждане на системи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7676" y="2334220"/>
            <a:ext cx="7781449" cy="1121450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362224" y="2528768"/>
            <a:ext cx="350281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Традиционен жизнен цикъл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62224" y="2949654"/>
            <a:ext cx="739235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Последователен подход, подходящ за стабилни бизнес нужди.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67676" y="3650218"/>
            <a:ext cx="7781449" cy="1121450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6362224" y="3844766"/>
            <a:ext cx="2433161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Прототипиране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62224" y="4265652"/>
            <a:ext cx="739235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Итеративно подобрение чрез обратна връзка от потребителите.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7676" y="4966216"/>
            <a:ext cx="7781449" cy="1121450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6362224" y="5160764"/>
            <a:ext cx="4670346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Разработка от крайния потребител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62224" y="5581650"/>
            <a:ext cx="739235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Позволява на нетехнически потребители да създават приложения.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7676" y="6282214"/>
            <a:ext cx="7781449" cy="1121450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14" name="Text 11"/>
          <p:cNvSpPr/>
          <p:nvPr/>
        </p:nvSpPr>
        <p:spPr>
          <a:xfrm>
            <a:off x="6362224" y="6476762"/>
            <a:ext cx="335684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Готови софтуерни пакети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362224" y="6897648"/>
            <a:ext cx="7392353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Закупуване на готов софтуер или аутсорсинг на разработката.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14F9C1-002B-4FF2-B2BF-1FF4617C2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4293" y="7742828"/>
            <a:ext cx="3267531" cy="40010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326" y="914519"/>
            <a:ext cx="7662148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Разработка на приложения за дигиталната фирма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3436" y="2555319"/>
            <a:ext cx="22860" cy="4759643"/>
          </a:xfrm>
          <a:prstGeom prst="roundRect">
            <a:avLst>
              <a:gd name="adj" fmla="val 138922"/>
            </a:avLst>
          </a:prstGeom>
          <a:solidFill>
            <a:srgbClr val="474748"/>
          </a:solidFill>
          <a:ln/>
        </p:spPr>
      </p:sp>
      <p:sp>
        <p:nvSpPr>
          <p:cNvPr id="5" name="Shape 2"/>
          <p:cNvSpPr/>
          <p:nvPr/>
        </p:nvSpPr>
        <p:spPr>
          <a:xfrm>
            <a:off x="6760131" y="3020139"/>
            <a:ext cx="740926" cy="22860"/>
          </a:xfrm>
          <a:prstGeom prst="roundRect">
            <a:avLst>
              <a:gd name="adj" fmla="val 138922"/>
            </a:avLst>
          </a:prstGeom>
          <a:solidFill>
            <a:srgbClr val="474748"/>
          </a:solidFill>
          <a:ln/>
        </p:spPr>
      </p:sp>
      <p:sp>
        <p:nvSpPr>
          <p:cNvPr id="6" name="Shape 3"/>
          <p:cNvSpPr/>
          <p:nvPr/>
        </p:nvSpPr>
        <p:spPr>
          <a:xfrm>
            <a:off x="6306741" y="2793444"/>
            <a:ext cx="476250" cy="476250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7" name="Text 4"/>
          <p:cNvSpPr/>
          <p:nvPr/>
        </p:nvSpPr>
        <p:spPr>
          <a:xfrm>
            <a:off x="6449616" y="2872740"/>
            <a:ext cx="1905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709297" y="2767013"/>
            <a:ext cx="349222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Бърза разработка (RAD)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9297" y="3224689"/>
            <a:ext cx="618017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Акцент върху бързо развитие и чести итерации.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60131" y="4451509"/>
            <a:ext cx="740926" cy="22860"/>
          </a:xfrm>
          <a:prstGeom prst="roundRect">
            <a:avLst>
              <a:gd name="adj" fmla="val 138922"/>
            </a:avLst>
          </a:prstGeom>
          <a:solidFill>
            <a:srgbClr val="474748"/>
          </a:solidFill>
          <a:ln/>
        </p:spPr>
      </p:sp>
      <p:sp>
        <p:nvSpPr>
          <p:cNvPr id="11" name="Shape 8"/>
          <p:cNvSpPr/>
          <p:nvPr/>
        </p:nvSpPr>
        <p:spPr>
          <a:xfrm>
            <a:off x="6306741" y="4224814"/>
            <a:ext cx="476250" cy="476250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12" name="Text 9"/>
          <p:cNvSpPr/>
          <p:nvPr/>
        </p:nvSpPr>
        <p:spPr>
          <a:xfrm>
            <a:off x="6449616" y="4304109"/>
            <a:ext cx="1905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709297" y="4198382"/>
            <a:ext cx="492085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Компонентно-базирана разработка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9297" y="4656058"/>
            <a:ext cx="618017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Изграждане на системи от предварително разработени модули.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60131" y="6221492"/>
            <a:ext cx="740926" cy="22860"/>
          </a:xfrm>
          <a:prstGeom prst="roundRect">
            <a:avLst>
              <a:gd name="adj" fmla="val 138922"/>
            </a:avLst>
          </a:prstGeom>
          <a:solidFill>
            <a:srgbClr val="474748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6741" y="5994797"/>
            <a:ext cx="476250" cy="476250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17" name="Text 14"/>
          <p:cNvSpPr/>
          <p:nvPr/>
        </p:nvSpPr>
        <p:spPr>
          <a:xfrm>
            <a:off x="6449616" y="6074093"/>
            <a:ext cx="1905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709297" y="5968365"/>
            <a:ext cx="264640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Уеб услуги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9297" y="6426041"/>
            <a:ext cx="618017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Позволяват взаимодействие между приложения през интернет.</a:t>
            </a:r>
            <a:endParaRPr lang="en-US" sz="16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C095F8-7DB2-4340-876E-EB01F52D8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2869" y="7795918"/>
            <a:ext cx="3267531" cy="40010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95355"/>
            <a:ext cx="1185064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Разработка на мобилни приложения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4937165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80120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Отзивчив дизайн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335078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Осигуряване на добра работа на различни устройства и размери екрани.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4937165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801201"/>
            <a:ext cx="351817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Подобрена сигурност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288161" y="6335078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Защита на потребителските данни при мобилни транзакции.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4937165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801201"/>
            <a:ext cx="405384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Оптимизация на производителността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712404" y="6720840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Осигуряване на бързо зареждане и безпроблемна функционалност.</a:t>
            </a:r>
            <a:endParaRPr lang="en-US" sz="1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25504C-35F6-43D0-9502-449D7191C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7576" y="7742828"/>
            <a:ext cx="3267531" cy="40010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643" y="936665"/>
            <a:ext cx="7620714" cy="1359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Значение на разработката на системи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1643" y="2867739"/>
            <a:ext cx="489585" cy="489585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908447" y="2949297"/>
            <a:ext cx="19585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468755" y="2867739"/>
            <a:ext cx="391596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Стратегическа инициатива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68755" y="3338274"/>
            <a:ext cx="6913602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Преобразува организациите, за да станат по-гъвкави и ефективни.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1643" y="4496872"/>
            <a:ext cx="489585" cy="489585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908447" y="4578429"/>
            <a:ext cx="19585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468755" y="4496872"/>
            <a:ext cx="293703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Дългосрочен растеж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468755" y="4967407"/>
            <a:ext cx="6913602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Осигурява технологии, които отговарят на непосредствените нужди и бъдещото развитие.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1643" y="6126004"/>
            <a:ext cx="489585" cy="489585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3" name="Text 10"/>
          <p:cNvSpPr/>
          <p:nvPr/>
        </p:nvSpPr>
        <p:spPr>
          <a:xfrm>
            <a:off x="908447" y="6207562"/>
            <a:ext cx="19585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468755" y="6126004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Адаптивност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68755" y="6596539"/>
            <a:ext cx="6913602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Създава гъвкави системи за справяне с бързо променящия се дигитален свят.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442</Words>
  <Application>Microsoft Office PowerPoint</Application>
  <PresentationFormat>Custom</PresentationFormat>
  <Paragraphs>86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Fira Mono Medium</vt:lpstr>
      <vt:lpstr>Calibri</vt:lpstr>
      <vt:lpstr>Fira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Edward</cp:lastModifiedBy>
  <cp:revision>3</cp:revision>
  <dcterms:created xsi:type="dcterms:W3CDTF">2024-11-03T20:53:26Z</dcterms:created>
  <dcterms:modified xsi:type="dcterms:W3CDTF">2024-11-03T21:23:39Z</dcterms:modified>
</cp:coreProperties>
</file>